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7" r:id="rId4"/>
    <p:sldId id="263" r:id="rId5"/>
    <p:sldId id="264" r:id="rId6"/>
    <p:sldId id="259" r:id="rId7"/>
    <p:sldId id="278" r:id="rId8"/>
    <p:sldId id="260" r:id="rId9"/>
    <p:sldId id="266" r:id="rId10"/>
    <p:sldId id="276" r:id="rId11"/>
    <p:sldId id="267" r:id="rId12"/>
    <p:sldId id="268" r:id="rId13"/>
    <p:sldId id="269" r:id="rId14"/>
    <p:sldId id="273" r:id="rId15"/>
    <p:sldId id="275" r:id="rId16"/>
    <p:sldId id="262" r:id="rId17"/>
    <p:sldId id="279" r:id="rId18"/>
    <p:sldId id="271" r:id="rId19"/>
    <p:sldId id="282" r:id="rId20"/>
    <p:sldId id="265" r:id="rId21"/>
    <p:sldId id="272" r:id="rId22"/>
    <p:sldId id="281" r:id="rId23"/>
    <p:sldId id="270" r:id="rId24"/>
    <p:sldId id="283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3CC4B6-1FBA-7C71-66DD-6603ED3F6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B98D8E7-2119-816C-A25B-0D99469A7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55FDB-8112-F8EC-E636-48FCF8D50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E6263D-EF1A-1E2B-0C86-0312A2C1D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25DFD0-AF5C-C911-FE47-16BF3E5F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44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5565A8-23B0-6EFD-E169-6F56CEDE3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DD76978-D446-CEB9-1869-BB85A9E2B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BE752C-B7D3-5648-F08B-0537500F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49CDB6-A3E4-D7E2-7956-C0742434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3CB235-C9EF-3AE3-3920-A71E6950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50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349BA99-1854-909B-87F2-BD47D4BDC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8D43DDE-49A5-D4AC-73FA-88E7E839D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5E4EB6-7EFC-E352-0A2F-976C9A92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8F7E84-52BE-6891-12AA-A8BBC30E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02B23B-7CBF-B971-A3F4-C5ABB9C1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05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8467A4-A287-C07B-7C4C-E9BD922FF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FCC2CF-6D85-5004-7314-989AD58A8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371A19-8790-7FF1-2275-F7DC5A8C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AC14B8-16CE-153B-612F-E37E88A1A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9F28FD-6B7D-97ED-E654-F33AA025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3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7DACDB-D643-B720-05A8-A9BE23F6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34AFAF-E533-6157-8160-FEC586A79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F1CD70-436F-89B2-037A-14960577B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ECA3D2-191F-CAE2-28F3-E6E2B3492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F87FEB-1D71-17B7-3B9D-9DC191BD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21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0A86CA-25FF-9306-C2D9-83F4F133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645E98-2218-31AC-4274-DB7F299CA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ADE0AF-FAFE-105E-DB71-E53A03ACD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D06AE5-36B8-20DE-8794-26AD84FB8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B650E9-F594-9D55-522A-5FA16B04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BB8835-6563-B3AA-0388-524FA476A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0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B190F-D547-8CD9-F14F-70FCAC5E6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8A6FDD-F5D7-B6B1-910C-0D5FBA28B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B25F3A0-7D0E-CB5C-7B93-26C4C2C7B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A1299C-EA6E-11D4-6377-4F70053CD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DB034F9-52A2-B26B-E78E-A246FA0C2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5900BD9-3E2B-78A9-9B1D-83058340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4F562F1-9D5A-878C-2D55-D4BEF5361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4015011-35AE-C6DC-7704-89FA0350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09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FBEBF0-EBBF-C77F-9D48-CCCE83AC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AE96123-D8D5-4A99-BA7E-4AB1E371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E77E7B3-4F9E-2751-5892-7F5057145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941AD1-6010-43DF-501A-71833C61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2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94F6A1-DFBB-DF75-DEF7-343AD5D25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BA7231-6B73-75A0-B3F0-32290C1C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1F293C-9002-29BE-54D5-51D2B451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06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18AD9E-4E91-602B-50CC-5AB68F64A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443FB3-FAA8-F9B2-71FC-374D609DC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E1E441-B635-E14F-FE15-2C63A8251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0DC86F4-D622-514B-2CD6-099C6D528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75EE02-43EE-D428-DB3A-DEE630E1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7742D5-8FDF-92D6-8BF8-2A13154A8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74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9A08CE-13E4-CF05-7513-E8B06D19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F2B1C7F-05E1-53FA-6A15-09D4BEBAE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C1B22E-2C26-DB71-669E-6CCE48CD9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08D53B-0612-7542-8944-A72934702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275EF1-1AE4-B867-2FCA-182E055E2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C64D67-8799-DD8B-4D43-315AA39B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11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 t="-10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7E9901-1DC0-ADF7-9AED-4174FA21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11C4BE-6FB4-7FA9-6CE0-03DEF57B9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CE7835-371A-C148-8179-DD7381FE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3CC15A-AFBC-4072-8B81-1A54E2505907}" type="datetimeFigureOut">
              <a:rPr lang="it-IT" smtClean="0"/>
              <a:t>11/05/2024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0022F7-1D00-64ED-C9A0-79574CE58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ED660D-C0E1-FEC3-8C42-80BB73B0E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BCBF8C-A967-4E1F-A09D-756B832CEA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46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71077AF-79A6-B5E5-F2F8-3C5401276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1641" y="506027"/>
            <a:ext cx="5003466" cy="958789"/>
          </a:xfr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820C43-204C-3354-F918-F598EFB24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6386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DD00CD-420B-A8F4-BE8B-37C70149ED98}"/>
              </a:ext>
            </a:extLst>
          </p:cNvPr>
          <p:cNvSpPr txBox="1"/>
          <p:nvPr/>
        </p:nvSpPr>
        <p:spPr>
          <a:xfrm>
            <a:off x="6010277" y="4674095"/>
            <a:ext cx="53891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1841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Calabrese Pietro</a:t>
            </a:r>
          </a:p>
          <a:p>
            <a:r>
              <a:rPr lang="it-IT" dirty="0">
                <a:solidFill>
                  <a:srgbClr val="1841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Dottorando in Chirurgia Generale</a:t>
            </a:r>
          </a:p>
          <a:p>
            <a:r>
              <a:rPr lang="it-IT" dirty="0">
                <a:solidFill>
                  <a:srgbClr val="1841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AOU Federico II di Napoli</a:t>
            </a:r>
          </a:p>
          <a:p>
            <a:endParaRPr lang="it-IT" dirty="0">
              <a:solidFill>
                <a:srgbClr val="1841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solidFill>
                  <a:srgbClr val="1841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UOC Chirurgia Generale Oncologica e Mininvasiva</a:t>
            </a:r>
          </a:p>
          <a:p>
            <a:r>
              <a:rPr lang="it-IT" dirty="0">
                <a:solidFill>
                  <a:srgbClr val="1841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Direttore Prof. Vincenzo Pilone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3833D9-A607-3E7A-7456-F5B6350EA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95" y="4456281"/>
            <a:ext cx="1223012" cy="1217552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781861BC-E0A2-29F8-28D6-C20BC049C6DB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866386" y="985422"/>
            <a:ext cx="1405255" cy="808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1E015393-B9FC-40B5-2408-78A4202A8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205" y="2057174"/>
            <a:ext cx="639525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82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D989EBB-457F-FAD1-43EA-A52C6F917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08" y="786898"/>
            <a:ext cx="5411004" cy="5977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reccia a destra 23">
            <a:extLst>
              <a:ext uri="{FF2B5EF4-FFF2-40B4-BE49-F238E27FC236}">
                <a16:creationId xmlns:a16="http://schemas.microsoft.com/office/drawing/2014/main" id="{29C59EA6-1679-B0AD-11FC-69C923108C58}"/>
              </a:ext>
            </a:extLst>
          </p:cNvPr>
          <p:cNvSpPr/>
          <p:nvPr/>
        </p:nvSpPr>
        <p:spPr>
          <a:xfrm rot="5400000">
            <a:off x="7663721" y="916823"/>
            <a:ext cx="430924" cy="431100"/>
          </a:xfrm>
          <a:prstGeom prst="rightArrow">
            <a:avLst/>
          </a:prstGeom>
          <a:solidFill>
            <a:srgbClr val="FF0000"/>
          </a:solidFill>
          <a:ln>
            <a:solidFill>
              <a:srgbClr val="0233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748CD80-EC1E-EC3D-5F0B-9A218B935188}"/>
              </a:ext>
            </a:extLst>
          </p:cNvPr>
          <p:cNvSpPr txBox="1"/>
          <p:nvPr/>
        </p:nvSpPr>
        <p:spPr>
          <a:xfrm>
            <a:off x="378344" y="2016488"/>
            <a:ext cx="280785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PRESENTAZIONE TARDIVA (&gt;30 gg)</a:t>
            </a:r>
          </a:p>
          <a:p>
            <a:pPr algn="ctr"/>
            <a:endParaRPr lang="it-IT" b="1" dirty="0">
              <a:solidFill>
                <a:srgbClr val="C00000"/>
              </a:solidFill>
            </a:endParaRPr>
          </a:p>
          <a:p>
            <a:r>
              <a:rPr lang="it-IT" dirty="0"/>
              <a:t>Studio con </a:t>
            </a:r>
            <a:r>
              <a:rPr lang="it-IT" dirty="0" err="1"/>
              <a:t>Gastrografin</a:t>
            </a:r>
            <a:r>
              <a:rPr lang="it-IT" dirty="0"/>
              <a:t>/Bario</a:t>
            </a:r>
          </a:p>
          <a:p>
            <a:r>
              <a:rPr lang="it-IT" dirty="0"/>
              <a:t>EGDS – Manometria – TC 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Dilatazione pneumatica (ripetibile fino a 3 volte)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In caso di fallimento: STENT O CHIRURGIA  </a:t>
            </a:r>
          </a:p>
          <a:p>
            <a:r>
              <a:rPr lang="it-IT" dirty="0"/>
              <a:t>(Approccio da concordare con il paziente)</a:t>
            </a:r>
          </a:p>
        </p:txBody>
      </p:sp>
      <p:sp>
        <p:nvSpPr>
          <p:cNvPr id="2" name="Freccia a destra 23">
            <a:extLst>
              <a:ext uri="{FF2B5EF4-FFF2-40B4-BE49-F238E27FC236}">
                <a16:creationId xmlns:a16="http://schemas.microsoft.com/office/drawing/2014/main" id="{6FC9BCFF-F36C-0837-52B3-29B5D31F0723}"/>
              </a:ext>
            </a:extLst>
          </p:cNvPr>
          <p:cNvSpPr/>
          <p:nvPr/>
        </p:nvSpPr>
        <p:spPr>
          <a:xfrm rot="5400000">
            <a:off x="4097357" y="916823"/>
            <a:ext cx="430924" cy="431100"/>
          </a:xfrm>
          <a:prstGeom prst="rightArrow">
            <a:avLst/>
          </a:prstGeom>
          <a:solidFill>
            <a:srgbClr val="FF0000"/>
          </a:solidFill>
          <a:ln>
            <a:solidFill>
              <a:srgbClr val="0233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166A69-E558-ADFE-7547-89A4DF2D4959}"/>
              </a:ext>
            </a:extLst>
          </p:cNvPr>
          <p:cNvSpPr txBox="1"/>
          <p:nvPr/>
        </p:nvSpPr>
        <p:spPr>
          <a:xfrm>
            <a:off x="9496929" y="2016488"/>
            <a:ext cx="257961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PRESENTAZIONE PRECOCE (&lt;30 gg)</a:t>
            </a:r>
          </a:p>
          <a:p>
            <a:pPr algn="ctr"/>
            <a:endParaRPr lang="it-IT" b="1" dirty="0">
              <a:solidFill>
                <a:srgbClr val="C00000"/>
              </a:solidFill>
            </a:endParaRPr>
          </a:p>
          <a:p>
            <a:r>
              <a:rPr lang="it-IT" i="1" dirty="0"/>
              <a:t>Studio con </a:t>
            </a:r>
            <a:r>
              <a:rPr lang="it-IT" i="1" dirty="0" err="1"/>
              <a:t>Gastrografin</a:t>
            </a:r>
            <a:r>
              <a:rPr lang="it-IT" i="1" dirty="0"/>
              <a:t>:</a:t>
            </a:r>
          </a:p>
          <a:p>
            <a:endParaRPr lang="it-IT" i="1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Se stenosi – CHIRURGIA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Se normale: approccio medico con IPP e rieducativo multidisciplinare</a:t>
            </a:r>
          </a:p>
          <a:p>
            <a:r>
              <a:rPr lang="it-IT" dirty="0"/>
              <a:t>In caso di fallimento: dilatazione pneumatica con palloncino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E9CDB5-DD05-3E06-CA0E-EB52C988C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172A118-7399-B75C-1CBF-DB1C9B17C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9FB562C-035E-65B0-EC96-BD9F57C6CA8C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A5C24F56-F1C8-EC4A-A920-F7567660E6AB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clipart, schizzo, disegno, cartone animato&#10;&#10;Descrizione generata automaticamente">
            <a:extLst>
              <a:ext uri="{FF2B5EF4-FFF2-40B4-BE49-F238E27FC236}">
                <a16:creationId xmlns:a16="http://schemas.microsoft.com/office/drawing/2014/main" id="{1428FA5F-C196-B266-85F1-CE7B4524F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6"/>
          <a:stretch/>
        </p:blipFill>
        <p:spPr>
          <a:xfrm>
            <a:off x="11019192" y="781238"/>
            <a:ext cx="1057347" cy="10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46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583A1C-D64B-97D3-29E4-D68D35CDD36B}"/>
              </a:ext>
            </a:extLst>
          </p:cNvPr>
          <p:cNvSpPr txBox="1"/>
          <p:nvPr/>
        </p:nvSpPr>
        <p:spPr>
          <a:xfrm>
            <a:off x="2291766" y="1064787"/>
            <a:ext cx="7608466" cy="1437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C00000"/>
                </a:solidFill>
              </a:rPr>
              <a:t>TWIST DELLO STOMACO: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Stenosi funzionale causata da una trazione disuguale sulla parete anteriore e posteriore dello stomaco e successiva sutura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13D840E-9618-2597-D6DD-B387CCC8B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60" y="2888155"/>
            <a:ext cx="9336679" cy="368080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84A0D76-B3F1-5C99-90C1-46A1EB055C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D0A9338-8134-B337-9E79-40A6B8B40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F3DAFB-0BC2-5B5C-2D93-7144D6B20924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C44D95-2CCA-4A57-4FD5-215606FE55A3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clipart, schizzo, disegno, cartone animato&#10;&#10;Descrizione generata automaticamente">
            <a:extLst>
              <a:ext uri="{FF2B5EF4-FFF2-40B4-BE49-F238E27FC236}">
                <a16:creationId xmlns:a16="http://schemas.microsoft.com/office/drawing/2014/main" id="{97904ED2-FE3C-26E7-8B02-D0B030798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6"/>
          <a:stretch/>
        </p:blipFill>
        <p:spPr>
          <a:xfrm>
            <a:off x="11019192" y="781238"/>
            <a:ext cx="1057347" cy="10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3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5C46D3B-588A-7D31-8767-BD2B435D0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9F2BB0E-EA4F-EE90-0315-281C26466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5F9E03A-0184-D314-33B8-1145155EAF41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39E39F9-8EB6-E436-58FC-0155591504F8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583CB2ED-7F0B-C169-07FE-E5364B8E1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01" y="1417899"/>
            <a:ext cx="3876932" cy="482432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7182E20-5A1A-9340-35F2-E09B03FDB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597" y="1417901"/>
            <a:ext cx="6172989" cy="4824325"/>
          </a:xfrm>
          <a:prstGeom prst="rect">
            <a:avLst/>
          </a:prstGeom>
        </p:spPr>
      </p:pic>
      <p:pic>
        <p:nvPicPr>
          <p:cNvPr id="5" name="Immagine 4" descr="Immagine che contiene clipart, schizzo, disegno, cartone animato&#10;&#10;Descrizione generata automaticamente">
            <a:extLst>
              <a:ext uri="{FF2B5EF4-FFF2-40B4-BE49-F238E27FC236}">
                <a16:creationId xmlns:a16="http://schemas.microsoft.com/office/drawing/2014/main" id="{0E595EE7-EB7E-6F73-78C7-3E58D2B105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6"/>
          <a:stretch/>
        </p:blipFill>
        <p:spPr>
          <a:xfrm>
            <a:off x="11019192" y="781238"/>
            <a:ext cx="1057347" cy="10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99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49A6A44-E6E2-D3D9-C7D5-973F5FD3A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876" y="1150474"/>
            <a:ext cx="4737730" cy="148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3D15036-1F44-8D77-9B16-84DDA4EE1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2BA3DE7-A762-8CF4-68F8-35EFD877A8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C42CFA-F1AE-6C92-177A-DB31A3317805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E98DE4B-7753-8AF6-B044-E0B9B9D702FE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2B208B20-8F3E-17E7-6124-BEBA3E6D8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7507"/>
            <a:ext cx="6023370" cy="437121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005DA3B-797B-2015-C03C-3789301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839" y="3009533"/>
            <a:ext cx="6030450" cy="3727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magine 3" descr="Immagine che contiene clipart, schizzo, disegno, cartone animato&#10;&#10;Descrizione generata automaticamente">
            <a:extLst>
              <a:ext uri="{FF2B5EF4-FFF2-40B4-BE49-F238E27FC236}">
                <a16:creationId xmlns:a16="http://schemas.microsoft.com/office/drawing/2014/main" id="{02336B6B-0072-84A7-C8FB-D5F923DAB8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6"/>
          <a:stretch/>
        </p:blipFill>
        <p:spPr>
          <a:xfrm>
            <a:off x="11019192" y="781238"/>
            <a:ext cx="1057347" cy="10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54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3F950E-45D7-FF17-558E-BBE6D0BC0B92}"/>
              </a:ext>
            </a:extLst>
          </p:cNvPr>
          <p:cNvSpPr txBox="1"/>
          <p:nvPr/>
        </p:nvSpPr>
        <p:spPr>
          <a:xfrm>
            <a:off x="7214437" y="4920943"/>
            <a:ext cx="4568492" cy="129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1">
              <a:lnSpc>
                <a:spcPct val="150000"/>
              </a:lnSpc>
              <a:buClr>
                <a:srgbClr val="023376"/>
              </a:buClr>
              <a:buSzPts val="2600"/>
            </a:pPr>
            <a:r>
              <a:rPr lang="it-IT" b="1" dirty="0"/>
              <a:t>Diagnosi: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Rx esofago-gastro-duodeno con mdc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EGDS (endoscopista dedicato)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B791EF-B36E-E7AC-9C63-82D7FEE86712}"/>
              </a:ext>
            </a:extLst>
          </p:cNvPr>
          <p:cNvSpPr txBox="1"/>
          <p:nvPr/>
        </p:nvSpPr>
        <p:spPr>
          <a:xfrm>
            <a:off x="638625" y="1365352"/>
            <a:ext cx="4945812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1">
              <a:lnSpc>
                <a:spcPct val="150000"/>
              </a:lnSpc>
              <a:buClr>
                <a:srgbClr val="023376"/>
              </a:buClr>
              <a:buSzPts val="2600"/>
            </a:pPr>
            <a:r>
              <a:rPr lang="it-IT" b="1" dirty="0"/>
              <a:t>Eziologia (diversi fattori):</a:t>
            </a:r>
            <a:r>
              <a:rPr lang="it-IT" dirty="0"/>
              <a:t> 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Ulcerazione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Fenomeni ischemici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Piccole perdite anastomotiche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Reazioni da corpo estraneo alle graffette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AC7ED73-0AC4-ADFB-7484-E98D7757D568}"/>
              </a:ext>
            </a:extLst>
          </p:cNvPr>
          <p:cNvSpPr txBox="1"/>
          <p:nvPr/>
        </p:nvSpPr>
        <p:spPr>
          <a:xfrm>
            <a:off x="2099939" y="4219959"/>
            <a:ext cx="3828772" cy="2545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1">
              <a:lnSpc>
                <a:spcPct val="150000"/>
              </a:lnSpc>
              <a:buClr>
                <a:srgbClr val="023376"/>
              </a:buClr>
              <a:buSzPts val="2600"/>
            </a:pPr>
            <a:r>
              <a:rPr lang="it-IT" b="1" dirty="0"/>
              <a:t>Sintomi: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Nausea e vomito quando la loro dieta va oltre i liquidi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Disfagia 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Dolore addominale              post-prandiale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F85417-CF7E-861A-810C-E8C8D4E40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205A812-B25E-A22F-B90F-753FBC9A9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85FC8FC-A6D5-1E32-FAF6-8ECD37AC9ED6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E692277-1B87-37E1-CA78-D4FDCAB9D042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F462E3C3-E355-AB14-119C-8DB3D1DF1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4"/>
          <a:stretch/>
        </p:blipFill>
        <p:spPr>
          <a:xfrm>
            <a:off x="6607564" y="1007507"/>
            <a:ext cx="2314575" cy="352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D4F961-6455-F5DB-1BA8-9D6B09C96931}"/>
              </a:ext>
            </a:extLst>
          </p:cNvPr>
          <p:cNvSpPr txBox="1"/>
          <p:nvPr/>
        </p:nvSpPr>
        <p:spPr>
          <a:xfrm>
            <a:off x="9231775" y="2256653"/>
            <a:ext cx="2824100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STENOSI DELLA POUCH POST </a:t>
            </a:r>
            <a:r>
              <a:rPr lang="it-IT" b="1" i="1" u="sng" dirty="0"/>
              <a:t>RYGB</a:t>
            </a:r>
          </a:p>
        </p:txBody>
      </p:sp>
    </p:spTree>
    <p:extLst>
      <p:ext uri="{BB962C8B-B14F-4D97-AF65-F5344CB8AC3E}">
        <p14:creationId xmlns:p14="http://schemas.microsoft.com/office/powerpoint/2010/main" val="2744398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794EB86F-C258-A2D4-C74C-945657E96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/>
          <a:stretch/>
        </p:blipFill>
        <p:spPr>
          <a:xfrm>
            <a:off x="998406" y="1296205"/>
            <a:ext cx="5487842" cy="2321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C0D264-5B0F-1596-75C9-1E276406132C}"/>
              </a:ext>
            </a:extLst>
          </p:cNvPr>
          <p:cNvSpPr txBox="1"/>
          <p:nvPr/>
        </p:nvSpPr>
        <p:spPr>
          <a:xfrm>
            <a:off x="1411513" y="3943513"/>
            <a:ext cx="9607678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Evento avverso comune dopo RYGB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Può verificarsi già nelle prime settimane postoperatorie o molti anni dopo l'intervento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L’utilizzo di suturatrici circolari è associato a maggior probabilità di stenosi*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b="1" dirty="0"/>
              <a:t>Effetto paradosso comune</a:t>
            </a:r>
            <a:r>
              <a:rPr lang="it-IT" dirty="0"/>
              <a:t>: aumento di peso involontario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Il diametro anastomotico </a:t>
            </a:r>
            <a:r>
              <a:rPr lang="it-IT" b="1" dirty="0"/>
              <a:t>normale</a:t>
            </a:r>
            <a:r>
              <a:rPr lang="it-IT" dirty="0"/>
              <a:t> dovrebbe essere compreso tra </a:t>
            </a:r>
            <a:r>
              <a:rPr lang="it-IT" b="1" dirty="0">
                <a:solidFill>
                  <a:srgbClr val="C00000"/>
                </a:solidFill>
              </a:rPr>
              <a:t>10 mm e 15 mm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1CADABE-EEF6-0AC8-DF62-F9187FE1F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1FDB5CA-74B7-6E94-0139-19FD61DBE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52DC08-EF1B-8713-84D1-91C00F751375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8D6BAB88-DD48-92D3-E86B-908902FE2FA6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7E12EF-E43C-D526-A4EA-E8D166F5ABE9}"/>
              </a:ext>
            </a:extLst>
          </p:cNvPr>
          <p:cNvSpPr txBox="1"/>
          <p:nvPr/>
        </p:nvSpPr>
        <p:spPr>
          <a:xfrm>
            <a:off x="7047615" y="2505665"/>
            <a:ext cx="4795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Stenosi in corrispondenza dell'anastomosi gastro-digiunale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B4AFAF2-9314-05A6-2510-ED551A7625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08" r="-1"/>
          <a:stretch/>
        </p:blipFill>
        <p:spPr>
          <a:xfrm>
            <a:off x="11019191" y="781237"/>
            <a:ext cx="1057347" cy="106765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61496EA-56CF-867F-FFBE-86CE83362371}"/>
              </a:ext>
            </a:extLst>
          </p:cNvPr>
          <p:cNvSpPr txBox="1"/>
          <p:nvPr/>
        </p:nvSpPr>
        <p:spPr>
          <a:xfrm>
            <a:off x="0" y="6596390"/>
            <a:ext cx="11842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Giordano S, et al. Linear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stapler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technique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safer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circular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gastrojejunal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anastomosis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laparoscopic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Roux-en-Y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gastric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bypass: a meta-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comparative studies.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Obes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2374229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0FF1ACC-2AFE-B1C2-E93D-2B4A440B8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EACA5C2-D133-5363-34A6-F75728853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C9FB33-8E37-B5D3-238F-769E5181986A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819DD8B3-F149-47DE-6DDC-9108BDE58D21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CF8BB135-564E-5EB7-5BD5-C5A7FF4D3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25" y="1363881"/>
            <a:ext cx="6572249" cy="2150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F8069B2-0D91-ED62-741E-9542E3815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06" y="3251675"/>
            <a:ext cx="4154747" cy="341585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5A6554A-756B-8891-A05E-E9E75FF3D96F}"/>
              </a:ext>
            </a:extLst>
          </p:cNvPr>
          <p:cNvSpPr txBox="1"/>
          <p:nvPr/>
        </p:nvSpPr>
        <p:spPr>
          <a:xfrm>
            <a:off x="1225950" y="4318922"/>
            <a:ext cx="6103398" cy="17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/>
              <a:t>“In our analysis, we found that patients undergoing LRYGB with </a:t>
            </a:r>
            <a:r>
              <a:rPr lang="en-US" b="1" i="1" dirty="0">
                <a:solidFill>
                  <a:srgbClr val="C00000"/>
                </a:solidFill>
              </a:rPr>
              <a:t>concurrent hiatal hernia repair </a:t>
            </a:r>
            <a:r>
              <a:rPr lang="en-US" i="1" dirty="0"/>
              <a:t>and those</a:t>
            </a:r>
          </a:p>
          <a:p>
            <a:pPr algn="ctr">
              <a:lnSpc>
                <a:spcPct val="150000"/>
              </a:lnSpc>
            </a:pPr>
            <a:r>
              <a:rPr lang="en-US" i="1" dirty="0"/>
              <a:t>undergoing LRYGB </a:t>
            </a:r>
            <a:r>
              <a:rPr lang="en-US" b="1" i="1" dirty="0">
                <a:solidFill>
                  <a:srgbClr val="C00000"/>
                </a:solidFill>
              </a:rPr>
              <a:t>as a revisional operation </a:t>
            </a:r>
            <a:r>
              <a:rPr lang="en-US" i="1" dirty="0"/>
              <a:t>were most</a:t>
            </a:r>
          </a:p>
          <a:p>
            <a:pPr algn="ctr">
              <a:lnSpc>
                <a:spcPct val="150000"/>
              </a:lnSpc>
            </a:pPr>
            <a:r>
              <a:rPr lang="en-US" i="1" dirty="0"/>
              <a:t>associated with early GJ anastomotic stricture”</a:t>
            </a:r>
            <a:endParaRPr lang="it-IT" i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5B5B64-2AF7-85BB-22DD-0AF7C7BBCE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08" r="-1"/>
          <a:stretch/>
        </p:blipFill>
        <p:spPr>
          <a:xfrm>
            <a:off x="11019191" y="781237"/>
            <a:ext cx="1057347" cy="10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0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C0D264-5B0F-1596-75C9-1E276406132C}"/>
              </a:ext>
            </a:extLst>
          </p:cNvPr>
          <p:cNvSpPr txBox="1"/>
          <p:nvPr/>
        </p:nvSpPr>
        <p:spPr>
          <a:xfrm>
            <a:off x="1131959" y="4156900"/>
            <a:ext cx="109445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C00000"/>
                </a:solidFill>
              </a:rPr>
              <a:t>Dilatazione endoscopica per stenosi della G-J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Graduale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A volte richiede più di una sessione di dilatazione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Evitare una dilatazione eccessiva dell'anastomosi </a:t>
            </a:r>
            <a:r>
              <a:rPr lang="it-IT" i="1" dirty="0"/>
              <a:t>(&gt; Complicanze, &gt; Weight </a:t>
            </a:r>
            <a:r>
              <a:rPr lang="it-IT" i="1" dirty="0" err="1"/>
              <a:t>Regain</a:t>
            </a:r>
            <a:r>
              <a:rPr lang="it-IT" i="1" dirty="0"/>
              <a:t>)</a:t>
            </a:r>
          </a:p>
          <a:p>
            <a:endParaRPr lang="it-IT" dirty="0"/>
          </a:p>
          <a:p>
            <a:r>
              <a:rPr lang="it-IT" b="1" dirty="0"/>
              <a:t>Disponibili varie opzioni per il trattamento delle stenosi refrattarie </a:t>
            </a:r>
            <a:r>
              <a:rPr lang="it-IT" i="1" dirty="0"/>
              <a:t>(es. Iniezione </a:t>
            </a:r>
            <a:r>
              <a:rPr lang="it-IT" i="1" dirty="0" err="1"/>
              <a:t>intralesionale</a:t>
            </a:r>
            <a:r>
              <a:rPr lang="it-IT" i="1" dirty="0"/>
              <a:t> di steroidi)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1CADABE-EEF6-0AC8-DF62-F9187FE1F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1FDB5CA-74B7-6E94-0139-19FD61DBE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52DC08-EF1B-8713-84D1-91C00F751375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8D6BAB88-DD48-92D3-E86B-908902FE2FA6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D1596A71-0264-AFDE-CFE4-0B5E12146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08" r="-1"/>
          <a:stretch/>
        </p:blipFill>
        <p:spPr>
          <a:xfrm>
            <a:off x="11019191" y="781237"/>
            <a:ext cx="1057347" cy="1067659"/>
          </a:xfrm>
          <a:prstGeom prst="rect">
            <a:avLst/>
          </a:prstGeom>
        </p:spPr>
      </p:pic>
      <p:pic>
        <p:nvPicPr>
          <p:cNvPr id="9" name="Immagine 8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70EE7E27-F14D-59CB-FF99-5CFB4FEFA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3" y="1275556"/>
            <a:ext cx="5487842" cy="2493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647920A-02EA-DC96-AF5D-2BA84BC0D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9" y="1991957"/>
            <a:ext cx="3716307" cy="30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4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1608A6B-5631-6F1D-A958-3C5135037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3AB68F5-F5A6-CEA5-34A6-6CD0D736E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FD4F3F-D962-5103-F16A-090791FF8C31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4659F59-AFF9-86D7-E590-12AEFC9264DB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912F51-72D3-B558-B1FD-9AF88234671D}"/>
              </a:ext>
            </a:extLst>
          </p:cNvPr>
          <p:cNvSpPr txBox="1"/>
          <p:nvPr/>
        </p:nvSpPr>
        <p:spPr>
          <a:xfrm>
            <a:off x="1166961" y="3705117"/>
            <a:ext cx="7639688" cy="2960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36.362 pazienti </a:t>
            </a:r>
            <a:r>
              <a:rPr lang="it-IT" dirty="0"/>
              <a:t>sottoposti a chirurgia bariatrica negli anni 2007-2013 inclusi nel Registro scandinavo della chirurgia dell'obesità (</a:t>
            </a:r>
            <a:r>
              <a:rPr lang="it-IT" dirty="0" err="1"/>
              <a:t>SOReg</a:t>
            </a:r>
            <a:r>
              <a:rPr lang="it-IT" dirty="0"/>
              <a:t>)</a:t>
            </a:r>
          </a:p>
          <a:p>
            <a:endParaRPr lang="it-IT" dirty="0"/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C00000"/>
                </a:solidFill>
              </a:rPr>
              <a:t>Fattori di rischio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i="1" dirty="0"/>
              <a:t>Età del paziente superiore a 60 anni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i="1" dirty="0"/>
              <a:t>Gastrodigiunostomia con suturatrice circolare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i="1" dirty="0"/>
              <a:t>Perdita anastomotica postoperatoria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i="1" dirty="0"/>
              <a:t>Ulcera marginale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C67C2E-1884-85E8-349B-8B73FABA3F17}"/>
              </a:ext>
            </a:extLst>
          </p:cNvPr>
          <p:cNvSpPr txBox="1"/>
          <p:nvPr/>
        </p:nvSpPr>
        <p:spPr>
          <a:xfrm>
            <a:off x="8131557" y="2525374"/>
            <a:ext cx="37702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101 pazienti: </a:t>
            </a:r>
          </a:p>
          <a:p>
            <a:pPr algn="ctr"/>
            <a:r>
              <a:rPr lang="it-IT" dirty="0"/>
              <a:t>Stenosi anastomotica entro 1 anno dall'intervento </a:t>
            </a:r>
            <a:r>
              <a:rPr lang="it-IT" b="1" i="1" dirty="0">
                <a:solidFill>
                  <a:srgbClr val="C00000"/>
                </a:solidFill>
              </a:rPr>
              <a:t>(incidenza 0,3%)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C6A7F14-541B-0824-135E-2A15C767D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695" y="4437715"/>
            <a:ext cx="3507068" cy="222827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D97A054-216D-C172-8AF8-02A4389C6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36" y="1377401"/>
            <a:ext cx="6815948" cy="2071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C5EBEEC-FC96-80B3-DA53-533FBD2D91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08" r="-1"/>
          <a:stretch/>
        </p:blipFill>
        <p:spPr>
          <a:xfrm>
            <a:off x="11019191" y="781237"/>
            <a:ext cx="1057347" cy="10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1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1608A6B-5631-6F1D-A958-3C5135037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3AB68F5-F5A6-CEA5-34A6-6CD0D736E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FD4F3F-D962-5103-F16A-090791FF8C31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4659F59-AFF9-86D7-E590-12AEFC9264DB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912F51-72D3-B558-B1FD-9AF88234671D}"/>
              </a:ext>
            </a:extLst>
          </p:cNvPr>
          <p:cNvSpPr txBox="1"/>
          <p:nvPr/>
        </p:nvSpPr>
        <p:spPr>
          <a:xfrm>
            <a:off x="1535226" y="5830509"/>
            <a:ext cx="6942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C00000"/>
                </a:solidFill>
              </a:rPr>
              <a:t>Rischio di perforazione ad ogni dilatazione: 3,8%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1903E3C-7CB1-8D75-A6E5-A71928236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08" r="-1"/>
          <a:stretch/>
        </p:blipFill>
        <p:spPr>
          <a:xfrm>
            <a:off x="11019191" y="781237"/>
            <a:ext cx="1057347" cy="106765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35638E8-FE96-CC19-0762-9A50C32ED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786" y="1603084"/>
            <a:ext cx="9700427" cy="395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3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"/>
            <a:lum/>
          </a:blip>
          <a:srcRect/>
          <a:stretch>
            <a:fillRect t="-10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69085FA-4837-A604-97D2-5D26740A8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48" y="1007506"/>
            <a:ext cx="7402908" cy="2197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83CEF4-9CA0-C061-8338-FDE20F13CC8B}"/>
              </a:ext>
            </a:extLst>
          </p:cNvPr>
          <p:cNvSpPr txBox="1"/>
          <p:nvPr/>
        </p:nvSpPr>
        <p:spPr>
          <a:xfrm>
            <a:off x="1794276" y="3550282"/>
            <a:ext cx="5627097" cy="309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1020 pazienti consecutivi (dal 2012 al 2020)</a:t>
            </a:r>
          </a:p>
          <a:p>
            <a:endParaRPr lang="it-IT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339 leak (33,2%)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324 fistole (31,8%)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198 twist/stenosi post-sleeve </a:t>
            </a:r>
            <a:r>
              <a:rPr lang="it-IT" dirty="0" err="1"/>
              <a:t>gastrectomy</a:t>
            </a:r>
            <a:r>
              <a:rPr lang="it-IT" dirty="0"/>
              <a:t> (19,4%)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95 stenosi post-RYGB (9,3%)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37 raccolte perigastriche (3,6 %)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2 emorragie (0,2%)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D0171429-7B58-DF73-859C-53DC5089C8C2}"/>
              </a:ext>
            </a:extLst>
          </p:cNvPr>
          <p:cNvSpPr/>
          <p:nvPr/>
        </p:nvSpPr>
        <p:spPr>
          <a:xfrm>
            <a:off x="1334611" y="4979609"/>
            <a:ext cx="6631709" cy="85898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658117-042B-D4D7-525C-646D3757C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161" y="1161179"/>
            <a:ext cx="1404245" cy="1866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8683DED-4118-DEC8-6F81-11E91CDAF9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5BFAE9F-3A40-126E-2D8D-4D2487D2A0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D032D7-554D-FF6A-38FB-5212A3DDDBEB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BA4D5FDD-9965-EC92-3366-C0D31156C482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42654BA2-6A4A-22A3-130E-0B0A1672F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1681" y="4979609"/>
            <a:ext cx="1580336" cy="1598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magine 10" descr="Immagine che contiene clipart, schizzo, disegno, cartone animato&#10;&#10;Descrizione generata automaticamente">
            <a:extLst>
              <a:ext uri="{FF2B5EF4-FFF2-40B4-BE49-F238E27FC236}">
                <a16:creationId xmlns:a16="http://schemas.microsoft.com/office/drawing/2014/main" id="{386067FE-1474-4532-0171-B3E9550C99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6"/>
          <a:stretch/>
        </p:blipFill>
        <p:spPr>
          <a:xfrm>
            <a:off x="8864115" y="3772345"/>
            <a:ext cx="1580336" cy="1632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1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E8A2190-FD06-42BF-8238-2AE5F4677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C767A8-C47E-1DCF-2303-67695F691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272758B-0E9A-A895-3EF9-EB968C357691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4BB7DE5-6C1F-F56D-DF12-9624E0DAA6F7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15AD6546-DD33-3F30-A9B5-10AA019A5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09" b="11992"/>
          <a:stretch/>
        </p:blipFill>
        <p:spPr>
          <a:xfrm>
            <a:off x="967711" y="1226562"/>
            <a:ext cx="5441967" cy="1956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B9FDA91-A68F-3702-7CB3-B66186712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096" y="1700253"/>
            <a:ext cx="3049294" cy="49976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4220B51-0A9E-5616-DCDE-ECFB02736DF8}"/>
              </a:ext>
            </a:extLst>
          </p:cNvPr>
          <p:cNvSpPr txBox="1"/>
          <p:nvPr/>
        </p:nvSpPr>
        <p:spPr>
          <a:xfrm>
            <a:off x="1509249" y="3518553"/>
            <a:ext cx="6098914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LAMS - Lumen </a:t>
            </a:r>
            <a:r>
              <a:rPr lang="it-IT" b="1" dirty="0" err="1">
                <a:solidFill>
                  <a:srgbClr val="C00000"/>
                </a:solidFill>
              </a:rPr>
              <a:t>Apposing</a:t>
            </a:r>
            <a:r>
              <a:rPr lang="it-IT" b="1" dirty="0">
                <a:solidFill>
                  <a:srgbClr val="C00000"/>
                </a:solidFill>
              </a:rPr>
              <a:t> Metal </a:t>
            </a:r>
            <a:r>
              <a:rPr lang="it-IT" b="1" dirty="0" err="1">
                <a:solidFill>
                  <a:srgbClr val="C00000"/>
                </a:solidFill>
              </a:rPr>
              <a:t>Stents</a:t>
            </a:r>
            <a:endParaRPr lang="it-IT" b="1" dirty="0">
              <a:solidFill>
                <a:srgbClr val="C00000"/>
              </a:solidFill>
            </a:endParaRPr>
          </a:p>
          <a:p>
            <a:endParaRPr lang="it-IT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421 pazienti sottoposti a RYGB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C00000"/>
                </a:solidFill>
              </a:rPr>
              <a:t>14 pazienti con stenosi post RYGB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12 pazienti - </a:t>
            </a:r>
            <a:r>
              <a:rPr lang="it-IT" b="1" i="1" dirty="0"/>
              <a:t>completa risoluzione </a:t>
            </a:r>
            <a:r>
              <a:rPr lang="it-IT" dirty="0"/>
              <a:t>della stenosi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Tasso di migrazione del 19%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2 pazienti - </a:t>
            </a:r>
            <a:r>
              <a:rPr lang="it-IT" b="1" i="1" dirty="0"/>
              <a:t>intervento chirurgico</a:t>
            </a:r>
          </a:p>
          <a:p>
            <a:endParaRPr lang="it-IT" dirty="0"/>
          </a:p>
          <a:p>
            <a:r>
              <a:rPr lang="it-IT" dirty="0"/>
              <a:t>Metodo sicuro ed efficace per gestire le stenosi post RYGB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804DC26-6152-6179-3A4A-E66A6648C6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08" r="-1"/>
          <a:stretch/>
        </p:blipFill>
        <p:spPr>
          <a:xfrm>
            <a:off x="11019191" y="781237"/>
            <a:ext cx="1057347" cy="10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43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9119E45-1A27-A4F4-3E31-8ADCD7E51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75D5773-9FE7-A390-7A6A-445F22640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73B892-0D17-DD0D-0F5E-0CC09204BCF8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A44D65F-9B20-BB8A-1B27-052A6673EDC5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85F9732B-0B82-0EFF-FDB9-8A0277764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15" y="1492857"/>
            <a:ext cx="6818578" cy="2084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EA7C80-B8E9-70B3-B83A-40C204553E24}"/>
              </a:ext>
            </a:extLst>
          </p:cNvPr>
          <p:cNvSpPr txBox="1"/>
          <p:nvPr/>
        </p:nvSpPr>
        <p:spPr>
          <a:xfrm>
            <a:off x="1727077" y="3766781"/>
            <a:ext cx="7309674" cy="2864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1" dirty="0">
                <a:solidFill>
                  <a:srgbClr val="C00000"/>
                </a:solidFill>
              </a:rPr>
              <a:t>CASE REPORT</a:t>
            </a:r>
          </a:p>
          <a:p>
            <a:pPr>
              <a:lnSpc>
                <a:spcPct val="150000"/>
              </a:lnSpc>
            </a:pPr>
            <a:r>
              <a:rPr lang="it-IT" dirty="0"/>
              <a:t>Paziente donna di 42 anni, LRGYB nel 2016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i="1" dirty="0"/>
              <a:t>Uso cronico di oppioidi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i="1" dirty="0"/>
              <a:t>Fumo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i="1" dirty="0"/>
              <a:t>Ulcera marginale a livello della G-J </a:t>
            </a:r>
          </a:p>
          <a:p>
            <a:pPr>
              <a:lnSpc>
                <a:spcPct val="150000"/>
              </a:lnSpc>
            </a:pPr>
            <a:endParaRPr lang="it-IT" dirty="0"/>
          </a:p>
          <a:p>
            <a:pPr>
              <a:lnSpc>
                <a:spcPct val="150000"/>
              </a:lnSpc>
            </a:pPr>
            <a:r>
              <a:rPr lang="it-IT" sz="2000" dirty="0"/>
              <a:t>Diagnosi all’ EGDS: 		</a:t>
            </a:r>
            <a:r>
              <a:rPr lang="it-IT" sz="2000" b="1" dirty="0">
                <a:solidFill>
                  <a:srgbClr val="C00000"/>
                </a:solidFill>
              </a:rPr>
              <a:t>Grave stenosi della G-J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D841A50-E08C-2CD6-B01F-EB15B0B8A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804" y="1649233"/>
            <a:ext cx="1333501" cy="177208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91CA129-8F7F-9E77-E76D-04046ADC3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08" r="-1"/>
          <a:stretch/>
        </p:blipFill>
        <p:spPr>
          <a:xfrm>
            <a:off x="11019191" y="781237"/>
            <a:ext cx="1057347" cy="10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20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9119E45-1A27-A4F4-3E31-8ADCD7E51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75D5773-9FE7-A390-7A6A-445F22640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73B892-0D17-DD0D-0F5E-0CC09204BCF8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A44D65F-9B20-BB8A-1B27-052A6673EDC5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85F9732B-0B82-0EFF-FDB9-8A0277764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15" y="1492857"/>
            <a:ext cx="6818578" cy="2084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EA7C80-B8E9-70B3-B83A-40C204553E24}"/>
              </a:ext>
            </a:extLst>
          </p:cNvPr>
          <p:cNvSpPr txBox="1"/>
          <p:nvPr/>
        </p:nvSpPr>
        <p:spPr>
          <a:xfrm>
            <a:off x="1248402" y="3818878"/>
            <a:ext cx="107098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Trattamento</a:t>
            </a:r>
          </a:p>
          <a:p>
            <a:endParaRPr lang="it-IT" dirty="0"/>
          </a:p>
          <a:p>
            <a:r>
              <a:rPr lang="it-IT" dirty="0"/>
              <a:t>Due dilatazioni endoscopiche con palloncino (dilatazioni sequenziali fino a 15 mm)		  </a:t>
            </a:r>
            <a:r>
              <a:rPr lang="it-IT" b="1" dirty="0">
                <a:solidFill>
                  <a:srgbClr val="C00000"/>
                </a:solidFill>
              </a:rPr>
              <a:t>INEFFICACI</a:t>
            </a:r>
          </a:p>
          <a:p>
            <a:endParaRPr lang="it-IT" dirty="0"/>
          </a:p>
          <a:p>
            <a:r>
              <a:rPr lang="it-IT" dirty="0"/>
              <a:t>Possibilità di riconversione del bypass </a:t>
            </a:r>
            <a:r>
              <a:rPr lang="it-IT" b="1" dirty="0"/>
              <a:t>(TWL 47%)</a:t>
            </a:r>
            <a:r>
              <a:rPr lang="it-IT" dirty="0"/>
              <a:t>		            </a:t>
            </a:r>
            <a:r>
              <a:rPr lang="it-IT" b="1" dirty="0">
                <a:solidFill>
                  <a:srgbClr val="C00000"/>
                </a:solidFill>
              </a:rPr>
              <a:t>NON ACCETTATA DALLA PAZIENTE</a:t>
            </a:r>
          </a:p>
          <a:p>
            <a:endParaRPr lang="it-IT" dirty="0"/>
          </a:p>
          <a:p>
            <a:r>
              <a:rPr lang="it-IT" dirty="0"/>
              <a:t>Resezione dell’anastomosi con suturatrici lineari ed nuova G-J cucita a mano	</a:t>
            </a:r>
            <a:r>
              <a:rPr lang="it-IT" b="1" dirty="0">
                <a:solidFill>
                  <a:srgbClr val="C00000"/>
                </a:solidFill>
              </a:rPr>
              <a:t>SOSPENSIONE FUMO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Approccio </a:t>
            </a:r>
            <a:r>
              <a:rPr lang="it-IT" b="1" i="1" dirty="0"/>
              <a:t>hand-</a:t>
            </a:r>
            <a:r>
              <a:rPr lang="it-IT" b="1" i="1" dirty="0" err="1"/>
              <a:t>sewn</a:t>
            </a:r>
            <a:r>
              <a:rPr lang="it-IT" b="1" i="1" dirty="0"/>
              <a:t> </a:t>
            </a:r>
            <a:r>
              <a:rPr lang="it-IT" dirty="0"/>
              <a:t>preferibile in quanto potrebbe ridurre l’infiammazione e la recidiva di MU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C5070B-A251-BC63-F20B-BF98938ACEF1}"/>
              </a:ext>
            </a:extLst>
          </p:cNvPr>
          <p:cNvSpPr txBox="1"/>
          <p:nvPr/>
        </p:nvSpPr>
        <p:spPr>
          <a:xfrm>
            <a:off x="8399152" y="2156740"/>
            <a:ext cx="32350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i="1" dirty="0"/>
              <a:t>La </a:t>
            </a:r>
            <a:r>
              <a:rPr lang="it-IT" b="1" i="1" dirty="0"/>
              <a:t>recidiva per MU </a:t>
            </a:r>
            <a:r>
              <a:rPr lang="it-IT" i="1" dirty="0"/>
              <a:t>è elevata dopo resezione/revisione con numeri vicini al </a:t>
            </a:r>
            <a:r>
              <a:rPr lang="it-IT" b="1" i="1" dirty="0"/>
              <a:t>30%</a:t>
            </a:r>
            <a:r>
              <a:rPr lang="it-IT" i="1" dirty="0"/>
              <a:t> [9]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293C777-44DD-AEDD-1D1F-A58E9EC9124E}"/>
              </a:ext>
            </a:extLst>
          </p:cNvPr>
          <p:cNvSpPr/>
          <p:nvPr/>
        </p:nvSpPr>
        <p:spPr>
          <a:xfrm>
            <a:off x="1047565" y="6219825"/>
            <a:ext cx="10173810" cy="46137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1DCC78F-671B-98E0-689C-F6AF837E0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08" r="-1"/>
          <a:stretch/>
        </p:blipFill>
        <p:spPr>
          <a:xfrm>
            <a:off x="11019191" y="781237"/>
            <a:ext cx="1057347" cy="10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97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9AEA9EF-510E-B23D-584A-3E71C3A3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F9257A4-1F8A-AA45-710B-8A852FBB7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694136-25AD-FB3C-A1CA-C42DF8BA5186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16003F22-BB82-D855-AF69-5C024ADB6552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8038F9-C2F6-69F0-1F40-4205955829BE}"/>
              </a:ext>
            </a:extLst>
          </p:cNvPr>
          <p:cNvSpPr txBox="1"/>
          <p:nvPr/>
        </p:nvSpPr>
        <p:spPr>
          <a:xfrm>
            <a:off x="4055117" y="2188256"/>
            <a:ext cx="4992624" cy="24486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C00000"/>
                </a:solidFill>
              </a:rPr>
              <a:t>Conclusioni</a:t>
            </a:r>
            <a:endParaRPr lang="it-IT" sz="20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Complicanza molto frequente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Fattori di rischio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Errore tecnico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Approccio graduale e multidisciplinare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4469833-DCA9-D0DB-FC0E-28A1781A2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259" y="876721"/>
            <a:ext cx="2305713" cy="326763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14F2692-2A59-7B34-3429-611AA5285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39" y="3895344"/>
            <a:ext cx="2216161" cy="254750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B43C61D-3155-6C6A-044A-CC2CF9C590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4" r="66015"/>
          <a:stretch/>
        </p:blipFill>
        <p:spPr>
          <a:xfrm>
            <a:off x="7488940" y="762855"/>
            <a:ext cx="1554478" cy="130072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B6A5125-1D99-DCB3-25AA-692D44C54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67" y="1082574"/>
            <a:ext cx="2536133" cy="206216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A6A1B14-046F-F75E-F9EB-A7772F5AB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3626" y="4887142"/>
            <a:ext cx="3384747" cy="181753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F87AD82-D886-4A19-FB23-A87BB5689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522"/>
          <a:stretch/>
        </p:blipFill>
        <p:spPr>
          <a:xfrm>
            <a:off x="9109742" y="4887142"/>
            <a:ext cx="1532387" cy="170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89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71077AF-79A6-B5E5-F2F8-3C5401276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1641" y="456704"/>
            <a:ext cx="5003466" cy="905371"/>
          </a:xfr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820C43-204C-3354-F918-F598EFB24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6386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DD00CD-420B-A8F4-BE8B-37C70149ED98}"/>
              </a:ext>
            </a:extLst>
          </p:cNvPr>
          <p:cNvSpPr txBox="1"/>
          <p:nvPr/>
        </p:nvSpPr>
        <p:spPr>
          <a:xfrm>
            <a:off x="6846208" y="4373950"/>
            <a:ext cx="34075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dirty="0">
                <a:latin typeface="Brush Script MT" panose="03060802040406070304" pitchFamily="66" charset="0"/>
                <a:cs typeface="Calibri" panose="020F0502020204030204" pitchFamily="34" charset="0"/>
              </a:rPr>
              <a:t>Grazie per l’attenzione!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781861BC-E0A2-29F8-28D6-C20BC049C6DB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866386" y="909390"/>
            <a:ext cx="1405255" cy="219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1E015393-B9FC-40B5-2408-78A4202A8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205" y="2057174"/>
            <a:ext cx="639525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8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20EC6C-9CAC-A942-411E-379A38B15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8" b="2666"/>
          <a:stretch/>
        </p:blipFill>
        <p:spPr>
          <a:xfrm>
            <a:off x="117344" y="811203"/>
            <a:ext cx="6860505" cy="587890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83CEF4-9CA0-C061-8338-FDE20F13CC8B}"/>
              </a:ext>
            </a:extLst>
          </p:cNvPr>
          <p:cNvSpPr txBox="1"/>
          <p:nvPr/>
        </p:nvSpPr>
        <p:spPr>
          <a:xfrm>
            <a:off x="7160341" y="1534663"/>
            <a:ext cx="47313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</a:rPr>
              <a:t>ALGORITMO PER IL TRATTAMENTO ENDOSCOPICO IN CASO DI STENOSI:</a:t>
            </a:r>
          </a:p>
          <a:p>
            <a:pPr algn="ctr"/>
            <a:endParaRPr lang="it-IT" sz="2000" b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i="1" dirty="0"/>
              <a:t>Torsione/stenosi della manica (CS 80,6%)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i="1" dirty="0"/>
              <a:t>Stenosi di bypass (CS 81,5%)</a:t>
            </a: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0288E5B-CDB6-2461-62BA-DE236E07F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04"/>
          <a:stretch/>
        </p:blipFill>
        <p:spPr>
          <a:xfrm>
            <a:off x="7160341" y="4005256"/>
            <a:ext cx="4831887" cy="268485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3EDEBBE-F02E-7D89-2E2C-617DE6842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3EC2C02-CFC0-5011-DC0E-F4A50494D0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A24F89-3771-23AA-5A6B-B3419B8465E3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1D4FD91-59F1-C64C-4844-2CE6B8CD4B51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214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7B1FC5D-4325-6F2F-43F5-7DBF7A405C07}"/>
              </a:ext>
            </a:extLst>
          </p:cNvPr>
          <p:cNvSpPr txBox="1"/>
          <p:nvPr/>
        </p:nvSpPr>
        <p:spPr>
          <a:xfrm>
            <a:off x="725355" y="1275556"/>
            <a:ext cx="2780426" cy="129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1">
              <a:lnSpc>
                <a:spcPct val="150000"/>
              </a:lnSpc>
              <a:buClr>
                <a:srgbClr val="023376"/>
              </a:buClr>
              <a:buSzPts val="2600"/>
            </a:pPr>
            <a:r>
              <a:rPr lang="it-IT" b="1" dirty="0"/>
              <a:t>Classificazione</a:t>
            </a:r>
            <a:r>
              <a:rPr lang="it-IT" dirty="0"/>
              <a:t>: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Stenosi organica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Stenosi funzionale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8DE7829-12DF-E8F2-06E6-CD5B0230D3AB}"/>
              </a:ext>
            </a:extLst>
          </p:cNvPr>
          <p:cNvSpPr txBox="1"/>
          <p:nvPr/>
        </p:nvSpPr>
        <p:spPr>
          <a:xfrm>
            <a:off x="417582" y="3868064"/>
            <a:ext cx="4036052" cy="17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1">
              <a:lnSpc>
                <a:spcPct val="150000"/>
              </a:lnSpc>
              <a:buClr>
                <a:srgbClr val="023376"/>
              </a:buClr>
              <a:buSzPts val="2600"/>
            </a:pPr>
            <a:r>
              <a:rPr lang="it-IT" b="1" dirty="0"/>
              <a:t>Diagnosi: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Rx esofago-gastro-duodeno con mdc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EGDS (endoscopista dedicato)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DEB898F-56F3-32DF-0B6D-1F1A1E7DAD60}"/>
              </a:ext>
            </a:extLst>
          </p:cNvPr>
          <p:cNvSpPr txBox="1"/>
          <p:nvPr/>
        </p:nvSpPr>
        <p:spPr>
          <a:xfrm>
            <a:off x="7607163" y="1837267"/>
            <a:ext cx="4501980" cy="17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1">
              <a:lnSpc>
                <a:spcPct val="150000"/>
              </a:lnSpc>
              <a:buClr>
                <a:srgbClr val="023376"/>
              </a:buClr>
              <a:buSzPts val="2600"/>
            </a:pPr>
            <a:r>
              <a:rPr lang="it-IT" b="1" dirty="0"/>
              <a:t>Eziologia:</a:t>
            </a:r>
            <a:r>
              <a:rPr lang="it-IT" dirty="0"/>
              <a:t> 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Stenosi da lume ridotto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Torsione dello stomaco (Twist)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Esiti di leak gastrico (Stenosi tardiva)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DB18264-04A1-4558-E939-B3E170DCD80D}"/>
              </a:ext>
            </a:extLst>
          </p:cNvPr>
          <p:cNvSpPr txBox="1"/>
          <p:nvPr/>
        </p:nvSpPr>
        <p:spPr>
          <a:xfrm>
            <a:off x="7145524" y="4874777"/>
            <a:ext cx="4234318" cy="17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1">
              <a:lnSpc>
                <a:spcPct val="150000"/>
              </a:lnSpc>
              <a:buClr>
                <a:srgbClr val="023376"/>
              </a:buClr>
              <a:buSzPts val="2600"/>
            </a:pPr>
            <a:r>
              <a:rPr lang="it-IT" b="1" dirty="0"/>
              <a:t>Sintomi: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Nausea e vomito quando la loro dieta va oltre i liquidi</a:t>
            </a:r>
          </a:p>
          <a:p>
            <a:pPr marL="730250" lvl="1" indent="-285750">
              <a:lnSpc>
                <a:spcPct val="150000"/>
              </a:lnSpc>
              <a:buClr>
                <a:srgbClr val="023376"/>
              </a:buClr>
              <a:buSzPts val="26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Reflusso GE refrattario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E3A268A-E34A-0051-F8D5-DB9EF3935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9B6EE51-7AAD-9094-EF14-961B2CF44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16064A-61B4-6BC7-900A-C8720DCF8B4C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DD85C23-DC47-0BDA-31A7-3E3C6E028BBF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3187D5CB-22AB-F8B2-C03A-FFBD95A62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12" y="1919287"/>
            <a:ext cx="2543175" cy="301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EF2F52-163C-778C-805F-713C839B52C8}"/>
              </a:ext>
            </a:extLst>
          </p:cNvPr>
          <p:cNvSpPr txBox="1"/>
          <p:nvPr/>
        </p:nvSpPr>
        <p:spPr>
          <a:xfrm>
            <a:off x="4579876" y="1032023"/>
            <a:ext cx="3027286" cy="646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TWIST E STENOSI POST </a:t>
            </a:r>
            <a:r>
              <a:rPr lang="it-IT" b="1" i="1" u="sng" dirty="0"/>
              <a:t>SLEEVE GASTRECTOMY</a:t>
            </a:r>
          </a:p>
        </p:txBody>
      </p:sp>
    </p:spTree>
    <p:extLst>
      <p:ext uri="{BB962C8B-B14F-4D97-AF65-F5344CB8AC3E}">
        <p14:creationId xmlns:p14="http://schemas.microsoft.com/office/powerpoint/2010/main" val="1275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B517E2-BD58-AE1F-2FCB-29112BCD2944}"/>
              </a:ext>
            </a:extLst>
          </p:cNvPr>
          <p:cNvSpPr txBox="1"/>
          <p:nvPr/>
        </p:nvSpPr>
        <p:spPr>
          <a:xfrm>
            <a:off x="876951" y="1007507"/>
            <a:ext cx="9523669" cy="3007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rgbClr val="C00000"/>
                </a:solidFill>
              </a:rPr>
              <a:t>PREVENZIONE STENOSI POST SLEEVE GASTRECTOMY</a:t>
            </a:r>
          </a:p>
          <a:p>
            <a:pPr algn="ctr">
              <a:lnSpc>
                <a:spcPct val="150000"/>
              </a:lnSpc>
            </a:pPr>
            <a:endParaRPr lang="it-IT" b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La calibrazione dello stomaco si ottiene posizionando un </a:t>
            </a:r>
            <a:r>
              <a:rPr lang="it-IT" dirty="0" err="1"/>
              <a:t>bougie</a:t>
            </a:r>
            <a:r>
              <a:rPr lang="it-IT" dirty="0"/>
              <a:t>, di </a:t>
            </a:r>
            <a:r>
              <a:rPr lang="it-IT" b="1" dirty="0"/>
              <a:t>32-40 Fr </a:t>
            </a:r>
            <a:r>
              <a:rPr lang="it-IT" dirty="0"/>
              <a:t>di diametro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Mantenere la </a:t>
            </a:r>
            <a:r>
              <a:rPr lang="it-IT" b="1" dirty="0"/>
              <a:t>distanza di sicurezza </a:t>
            </a:r>
            <a:r>
              <a:rPr lang="it-IT" dirty="0"/>
              <a:t>dal </a:t>
            </a:r>
            <a:r>
              <a:rPr lang="it-IT" dirty="0" err="1"/>
              <a:t>bougie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Evitare </a:t>
            </a:r>
            <a:r>
              <a:rPr lang="it-IT" b="1" dirty="0"/>
              <a:t>eccessiva trazione laterale </a:t>
            </a:r>
            <a:r>
              <a:rPr lang="it-IT" dirty="0"/>
              <a:t>dello stomaco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Evitare di spingere troppo </a:t>
            </a:r>
            <a:r>
              <a:rPr lang="it-IT" dirty="0" err="1"/>
              <a:t>distalmente</a:t>
            </a:r>
            <a:r>
              <a:rPr lang="it-IT" dirty="0"/>
              <a:t> il </a:t>
            </a:r>
            <a:r>
              <a:rPr lang="it-IT" dirty="0" err="1"/>
              <a:t>bougie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/>
              <a:t>Effettuare le sparate in successione </a:t>
            </a:r>
            <a:r>
              <a:rPr lang="it-IT" b="1" dirty="0"/>
              <a:t>sulla stessa linea di sutura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69AB4EC-9547-1498-DBD3-188B313D2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81"/>
          <a:stretch/>
        </p:blipFill>
        <p:spPr>
          <a:xfrm>
            <a:off x="3091189" y="4194651"/>
            <a:ext cx="2694908" cy="26296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9E5807-452B-4D8E-8318-5C9E95EFD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970" y="3018407"/>
            <a:ext cx="3098964" cy="35763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3F78F2-4796-A30C-09F7-466749BAA10E}"/>
              </a:ext>
            </a:extLst>
          </p:cNvPr>
          <p:cNvSpPr txBox="1"/>
          <p:nvPr/>
        </p:nvSpPr>
        <p:spPr>
          <a:xfrm>
            <a:off x="5417598" y="5540076"/>
            <a:ext cx="297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Incisura angolare: </a:t>
            </a:r>
          </a:p>
          <a:p>
            <a:pPr algn="ctr"/>
            <a:r>
              <a:rPr lang="it-IT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rischio di stenosi maggiore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3C26076-E850-1DA3-DF81-7156720B7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A250EA3-A5AC-847E-ABFD-1C412838D8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2429B2-9C92-4DB7-644E-2EA2D5018592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9387B642-F4A5-9D06-1E42-93A305463683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clipart, schizzo, disegno, cartone animato&#10;&#10;Descrizione generata automaticamente">
            <a:extLst>
              <a:ext uri="{FF2B5EF4-FFF2-40B4-BE49-F238E27FC236}">
                <a16:creationId xmlns:a16="http://schemas.microsoft.com/office/drawing/2014/main" id="{E14BC35A-4E75-AB8F-D5B0-6C1F03214B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6"/>
          <a:stretch/>
        </p:blipFill>
        <p:spPr>
          <a:xfrm>
            <a:off x="11019192" y="781238"/>
            <a:ext cx="1057347" cy="10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06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D46FA49-47CD-CCB5-95B2-1B4EF7FB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1102498"/>
            <a:ext cx="5980589" cy="2356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8427539-3C44-8A81-3798-DCCC002F430B}"/>
              </a:ext>
            </a:extLst>
          </p:cNvPr>
          <p:cNvSpPr txBox="1"/>
          <p:nvPr/>
        </p:nvSpPr>
        <p:spPr>
          <a:xfrm>
            <a:off x="1210322" y="3922405"/>
            <a:ext cx="107922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18 pazienti con twist/stenosi post-sleeve </a:t>
            </a:r>
            <a:r>
              <a:rPr lang="it-IT" b="1" dirty="0" err="1"/>
              <a:t>gastrectomy</a:t>
            </a:r>
            <a:r>
              <a:rPr lang="it-IT" b="1" dirty="0"/>
              <a:t> (dal 2007 al 2015)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Stenosi classificata in base ai risultati endoscopici </a:t>
            </a:r>
          </a:p>
          <a:p>
            <a:endParaRPr lang="it-IT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C00000"/>
                </a:solidFill>
              </a:rPr>
              <a:t>Funzionale</a:t>
            </a:r>
            <a:r>
              <a:rPr lang="it-IT" dirty="0"/>
              <a:t> (</a:t>
            </a:r>
            <a:r>
              <a:rPr lang="it-IT" i="1" dirty="0"/>
              <a:t>passaggio dell'endoscopio possibile, ma il manicotto era ruotato con vari gradi di rotazione</a:t>
            </a:r>
            <a:r>
              <a:rPr lang="it-IT" dirty="0"/>
              <a:t>)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C00000"/>
                </a:solidFill>
              </a:rPr>
              <a:t>Meccanico</a:t>
            </a:r>
            <a:r>
              <a:rPr lang="it-IT" dirty="0"/>
              <a:t> (</a:t>
            </a:r>
            <a:r>
              <a:rPr lang="it-IT" i="1" dirty="0"/>
              <a:t>passaggio dell'endoscopio molto difficoltoso o impossibile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8E74A1F-AC83-5C2B-E1FC-9289DDD74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34A88EA-8BC0-8117-88FD-DECED67A7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5BC4A0-5A0C-9DE6-3440-C867C19E55F0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D73EB786-2739-67CC-E938-4D44E98037C1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10E331A6-7922-6CAC-2A3D-A5B07AAFB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223" y="1275556"/>
            <a:ext cx="1411595" cy="1411595"/>
          </a:xfrm>
          <a:prstGeom prst="rect">
            <a:avLst/>
          </a:prstGeom>
        </p:spPr>
      </p:pic>
      <p:pic>
        <p:nvPicPr>
          <p:cNvPr id="11" name="Immagine 10" descr="Immagine che contiene clipart, schizzo, disegno, cartone animato&#10;&#10;Descrizione generata automaticamente">
            <a:extLst>
              <a:ext uri="{FF2B5EF4-FFF2-40B4-BE49-F238E27FC236}">
                <a16:creationId xmlns:a16="http://schemas.microsoft.com/office/drawing/2014/main" id="{BF36B0F8-2609-ADDC-565E-51213F7BDF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6"/>
          <a:stretch/>
        </p:blipFill>
        <p:spPr>
          <a:xfrm>
            <a:off x="11019192" y="781238"/>
            <a:ext cx="1057347" cy="10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6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F5C4953-94D8-7864-B87B-3DB099E1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44" y="1305341"/>
            <a:ext cx="5486119" cy="424731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8427539-3C44-8A81-3798-DCCC002F430B}"/>
              </a:ext>
            </a:extLst>
          </p:cNvPr>
          <p:cNvSpPr txBox="1"/>
          <p:nvPr/>
        </p:nvSpPr>
        <p:spPr>
          <a:xfrm>
            <a:off x="6486248" y="1472984"/>
            <a:ext cx="509911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dirty="0"/>
              <a:t>Il </a:t>
            </a:r>
            <a:r>
              <a:rPr lang="it-IT" b="1" dirty="0"/>
              <a:t>tasso di successo </a:t>
            </a:r>
            <a:r>
              <a:rPr lang="it-IT" dirty="0"/>
              <a:t>dell'approccio     endoscopico per la stenosi del LSG                               è stato del </a:t>
            </a:r>
            <a:r>
              <a:rPr lang="it-IT" b="1" dirty="0"/>
              <a:t>94,4%</a:t>
            </a:r>
          </a:p>
          <a:p>
            <a:endParaRPr lang="it-IT" dirty="0"/>
          </a:p>
          <a:p>
            <a:r>
              <a:rPr lang="it-IT" dirty="0"/>
              <a:t>Un unico paziente ha richiesto la conversione al </a:t>
            </a:r>
            <a:r>
              <a:rPr lang="it-IT" b="1" dirty="0"/>
              <a:t>bypass gastrico Roux-en-Y </a:t>
            </a:r>
          </a:p>
          <a:p>
            <a:endParaRPr lang="it-IT" dirty="0"/>
          </a:p>
          <a:p>
            <a:r>
              <a:rPr lang="it-IT" dirty="0"/>
              <a:t>Tutti i pazienti presentavano una </a:t>
            </a:r>
            <a:r>
              <a:rPr lang="it-IT" b="1" dirty="0">
                <a:solidFill>
                  <a:srgbClr val="C00000"/>
                </a:solidFill>
              </a:rPr>
              <a:t>stenosi della manica media</a:t>
            </a:r>
            <a:r>
              <a:rPr lang="it-IT" dirty="0"/>
              <a:t>, situata vicino all'incisura angolare, e nessun paziente mostrava una stenosi nella parte superiore del tubo gastrico</a:t>
            </a: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8E74A1F-AC83-5C2B-E1FC-9289DDD74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34A88EA-8BC0-8117-88FD-DECED67A7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5BC4A0-5A0C-9DE6-3440-C867C19E55F0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D73EB786-2739-67CC-E938-4D44E98037C1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C4EF94-C1EE-F73D-C98E-9E8B77C74850}"/>
              </a:ext>
            </a:extLst>
          </p:cNvPr>
          <p:cNvSpPr txBox="1"/>
          <p:nvPr/>
        </p:nvSpPr>
        <p:spPr>
          <a:xfrm>
            <a:off x="1611667" y="5777338"/>
            <a:ext cx="8968665" cy="883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Sia la </a:t>
            </a:r>
            <a:r>
              <a:rPr lang="it-IT" b="1" i="1" dirty="0">
                <a:solidFill>
                  <a:srgbClr val="C00000"/>
                </a:solidFill>
              </a:rPr>
              <a:t>dilatazione con palloncino </a:t>
            </a:r>
            <a:r>
              <a:rPr lang="it-IT" dirty="0"/>
              <a:t>che il </a:t>
            </a:r>
            <a:r>
              <a:rPr lang="it-IT" b="1" i="1" dirty="0">
                <a:solidFill>
                  <a:srgbClr val="C00000"/>
                </a:solidFill>
              </a:rPr>
              <a:t>posizionamento di </a:t>
            </a:r>
            <a:r>
              <a:rPr lang="it-IT" b="1" i="1" dirty="0" err="1">
                <a:solidFill>
                  <a:srgbClr val="C00000"/>
                </a:solidFill>
              </a:rPr>
              <a:t>stent</a:t>
            </a:r>
            <a:r>
              <a:rPr lang="it-IT" b="1" i="1" dirty="0">
                <a:solidFill>
                  <a:srgbClr val="C00000"/>
                </a:solidFill>
              </a:rPr>
              <a:t> </a:t>
            </a:r>
            <a:r>
              <a:rPr lang="it-IT" dirty="0"/>
              <a:t>sono strumenti utili e sicuri e devono essere utilizzati quando appropriato</a:t>
            </a:r>
          </a:p>
        </p:txBody>
      </p:sp>
      <p:pic>
        <p:nvPicPr>
          <p:cNvPr id="4" name="Immagine 3" descr="Immagine che contiene clipart, schizzo, disegno, cartone animato&#10;&#10;Descrizione generata automaticamente">
            <a:extLst>
              <a:ext uri="{FF2B5EF4-FFF2-40B4-BE49-F238E27FC236}">
                <a16:creationId xmlns:a16="http://schemas.microsoft.com/office/drawing/2014/main" id="{5023348D-6747-69B0-958B-2CFD8EF86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6"/>
          <a:stretch/>
        </p:blipFill>
        <p:spPr>
          <a:xfrm>
            <a:off x="11019192" y="781238"/>
            <a:ext cx="1057347" cy="10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6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AC4B423-F52E-6388-3EA2-9794C774B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"/>
          <a:stretch/>
        </p:blipFill>
        <p:spPr>
          <a:xfrm>
            <a:off x="-1" y="2363188"/>
            <a:ext cx="12192000" cy="341248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67BD8DD-2E99-9C00-F5E8-2007DDDAF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4DDE86F-9A43-2C47-16F4-D7FF2AC09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2625CF-BF0E-CFC9-7EE9-ABF2D681C391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3253F49-7592-49E7-3D1F-6DD2DBAD2167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clipart, schizzo, disegno, cartone animato&#10;&#10;Descrizione generata automaticamente">
            <a:extLst>
              <a:ext uri="{FF2B5EF4-FFF2-40B4-BE49-F238E27FC236}">
                <a16:creationId xmlns:a16="http://schemas.microsoft.com/office/drawing/2014/main" id="{A9687CCE-AA7B-2143-E0F9-824AE21D69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6"/>
          <a:stretch/>
        </p:blipFill>
        <p:spPr>
          <a:xfrm>
            <a:off x="11019192" y="781238"/>
            <a:ext cx="1057347" cy="10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5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F0EACFC-AC69-D4FB-8881-2014805E7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584" y="3726910"/>
            <a:ext cx="3791003" cy="203489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C76C496-FED8-0351-6CD7-A60D1DF1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52" y="1226768"/>
            <a:ext cx="6649669" cy="2072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F4D01E8-B002-23A9-533B-737E826F57FE}"/>
              </a:ext>
            </a:extLst>
          </p:cNvPr>
          <p:cNvSpPr txBox="1"/>
          <p:nvPr/>
        </p:nvSpPr>
        <p:spPr>
          <a:xfrm>
            <a:off x="1044811" y="3624019"/>
            <a:ext cx="633894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Studio retrospettivo su pazienti con </a:t>
            </a:r>
          </a:p>
          <a:p>
            <a:r>
              <a:rPr lang="it-IT" b="1" dirty="0"/>
              <a:t>Stenosi Gastrica dopo Sleeve </a:t>
            </a:r>
            <a:r>
              <a:rPr lang="it-IT" b="1" dirty="0" err="1"/>
              <a:t>Gastrectomy</a:t>
            </a:r>
            <a:r>
              <a:rPr lang="it-IT" b="1" dirty="0"/>
              <a:t> </a:t>
            </a:r>
          </a:p>
          <a:p>
            <a:endParaRPr lang="it-IT" dirty="0"/>
          </a:p>
          <a:p>
            <a:r>
              <a:rPr lang="it-IT" dirty="0"/>
              <a:t>49 pazienti inclusi (2013-2019)</a:t>
            </a:r>
          </a:p>
          <a:p>
            <a:endParaRPr lang="it-IT" dirty="0"/>
          </a:p>
          <a:p>
            <a:r>
              <a:rPr lang="it-IT" dirty="0"/>
              <a:t>Pazienti </a:t>
            </a:r>
            <a:r>
              <a:rPr lang="it-IT" b="1" dirty="0">
                <a:solidFill>
                  <a:srgbClr val="C00000"/>
                </a:solidFill>
              </a:rPr>
              <a:t>SINTOMATICI</a:t>
            </a:r>
            <a:r>
              <a:rPr lang="it-IT" dirty="0"/>
              <a:t> (disfagia, vomito, GERD, intolleranza ai cibi solidi, scialorrea ed eruttazione) </a:t>
            </a:r>
          </a:p>
          <a:p>
            <a:endParaRPr lang="it-IT" dirty="0"/>
          </a:p>
          <a:p>
            <a:r>
              <a:rPr lang="it-IT" dirty="0"/>
              <a:t>		Trattamento medico e poi operativo per 		valutarne gli esiti e stilare un </a:t>
            </a:r>
            <a:r>
              <a:rPr lang="it-IT" b="1" dirty="0">
                <a:solidFill>
                  <a:srgbClr val="C00000"/>
                </a:solidFill>
              </a:rPr>
              <a:t>algoritmo di 		trattamento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516924-B46A-8612-2ADA-55A3BA1B7152}"/>
              </a:ext>
            </a:extLst>
          </p:cNvPr>
          <p:cNvSpPr txBox="1"/>
          <p:nvPr/>
        </p:nvSpPr>
        <p:spPr>
          <a:xfrm>
            <a:off x="8294392" y="5758160"/>
            <a:ext cx="36194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Dilatazione con palloncino pneumatico (PBD) ha ottenuto il successo clinico in 28 (66,7%) pazienti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0123989-709A-6A79-2B6B-3C8F8C850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548" y="1359002"/>
            <a:ext cx="1333501" cy="177208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893522B-473B-2D5A-6FE7-FE7729FBB5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19" t="17274" r="30818" b="74741"/>
          <a:stretch/>
        </p:blipFill>
        <p:spPr>
          <a:xfrm>
            <a:off x="10016660" y="0"/>
            <a:ext cx="2175340" cy="6381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F5C7FEA-83E9-79ED-58A8-CDEC3100AA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9" t="27477" r="8231" b="60775"/>
          <a:stretch/>
        </p:blipFill>
        <p:spPr>
          <a:xfrm>
            <a:off x="0" y="794"/>
            <a:ext cx="3276600" cy="6381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37EE23-5D7C-F293-3233-004CF0F05760}"/>
              </a:ext>
            </a:extLst>
          </p:cNvPr>
          <p:cNvSpPr txBox="1"/>
          <p:nvPr/>
        </p:nvSpPr>
        <p:spPr>
          <a:xfrm>
            <a:off x="3393490" y="268843"/>
            <a:ext cx="61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C00000"/>
                </a:solidFill>
              </a:rPr>
              <a:t>Prevenzione e gestione delle complicanze post operatorie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3764DAE-098A-1E61-4269-D6199ECFD06F}"/>
              </a:ext>
            </a:extLst>
          </p:cNvPr>
          <p:cNvCxnSpPr/>
          <p:nvPr/>
        </p:nvCxnSpPr>
        <p:spPr>
          <a:xfrm>
            <a:off x="0" y="63817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ccia angolare in su 9">
            <a:extLst>
              <a:ext uri="{FF2B5EF4-FFF2-40B4-BE49-F238E27FC236}">
                <a16:creationId xmlns:a16="http://schemas.microsoft.com/office/drawing/2014/main" id="{71D2DC21-1016-E8DC-099F-A53818E175B4}"/>
              </a:ext>
            </a:extLst>
          </p:cNvPr>
          <p:cNvSpPr/>
          <p:nvPr/>
        </p:nvSpPr>
        <p:spPr>
          <a:xfrm rot="5400000">
            <a:off x="1554315" y="5408875"/>
            <a:ext cx="861439" cy="1409797"/>
          </a:xfrm>
          <a:prstGeom prst="bentUpArrow">
            <a:avLst>
              <a:gd name="adj1" fmla="val 19928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Immagine che contiene clipart, schizzo, disegno, cartone animato&#10;&#10;Descrizione generata automaticamente">
            <a:extLst>
              <a:ext uri="{FF2B5EF4-FFF2-40B4-BE49-F238E27FC236}">
                <a16:creationId xmlns:a16="http://schemas.microsoft.com/office/drawing/2014/main" id="{363CA6FC-A6D4-B714-1744-5AE879DF3B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6"/>
          <a:stretch/>
        </p:blipFill>
        <p:spPr>
          <a:xfrm>
            <a:off x="11019192" y="781238"/>
            <a:ext cx="1057347" cy="10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98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1118</Words>
  <Application>Microsoft Office PowerPoint</Application>
  <PresentationFormat>Widescreen</PresentationFormat>
  <Paragraphs>179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Aptos</vt:lpstr>
      <vt:lpstr>Aptos Display</vt:lpstr>
      <vt:lpstr>Arial</vt:lpstr>
      <vt:lpstr>Brush Script MT</vt:lpstr>
      <vt:lpstr>Calibri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Twist  e stenosi della pouch</dc:title>
  <dc:creator>PIETRO</dc:creator>
  <cp:lastModifiedBy>PIETRO</cp:lastModifiedBy>
  <cp:revision>21</cp:revision>
  <dcterms:created xsi:type="dcterms:W3CDTF">2024-03-23T11:11:25Z</dcterms:created>
  <dcterms:modified xsi:type="dcterms:W3CDTF">2024-05-11T09:16:52Z</dcterms:modified>
</cp:coreProperties>
</file>